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11" y="-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AAB85D-8F17-45C8-936E-01396DFF273D}" type="datetimeFigureOut">
              <a:rPr lang="en-US" smtClean="0"/>
              <a:t>10/16/2012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0C36806-7D7E-4DBA-97CF-CBBC422E6CD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Tuesday, October 16,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TISK or Mental Math problems this week.</a:t>
            </a:r>
          </a:p>
          <a:p>
            <a:endParaRPr lang="en-US" dirty="0"/>
          </a:p>
          <a:p>
            <a:r>
              <a:rPr lang="en-US" dirty="0"/>
              <a:t>Homework: </a:t>
            </a:r>
            <a:endParaRPr lang="en-US" dirty="0" smtClean="0"/>
          </a:p>
          <a:p>
            <a:r>
              <a:rPr lang="en-US" dirty="0" smtClean="0"/>
              <a:t>p</a:t>
            </a:r>
            <a:r>
              <a:rPr lang="en-US" dirty="0"/>
              <a:t>. 199-200 #9, 10, 12, 24, 27-29all, 30-34even</a:t>
            </a:r>
          </a:p>
        </p:txBody>
      </p:sp>
    </p:spTree>
    <p:extLst>
      <p:ext uri="{BB962C8B-B14F-4D97-AF65-F5344CB8AC3E}">
        <p14:creationId xmlns:p14="http://schemas.microsoft.com/office/powerpoint/2010/main" val="586748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4-1 &amp; 4-2 Worksheet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5181600"/>
              </a:xfrm>
            </p:spPr>
            <p:txBody>
              <a:bodyPr>
                <a:normAutofit fontScale="70000" lnSpcReduction="20000"/>
              </a:bodyPr>
              <a:lstStyle/>
              <a:p>
                <a:pPr marL="82296" indent="0">
                  <a:buNone/>
                </a:pPr>
                <a:r>
                  <a:rPr lang="en-US" dirty="0" smtClean="0"/>
                  <a:t>1-6 are sample answers: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1)                            2)      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                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3)                            4) </a:t>
                </a:r>
              </a:p>
              <a:p>
                <a:pPr marL="82296" indent="0">
                  <a:buNone/>
                </a:pPr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5)                            6) </a:t>
                </a:r>
              </a:p>
              <a:p>
                <a:pPr marL="82296" indent="0">
                  <a:buNone/>
                </a:pPr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7)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8)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&amp; 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𝐴𝐶𝐵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82296" indent="0">
                  <a:buNone/>
                </a:pPr>
                <a:r>
                  <a:rPr lang="en-US" dirty="0" smtClean="0"/>
                  <a:t>9)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𝐴𝐶𝐵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marL="82296" indent="0">
                  <a:buNone/>
                </a:pPr>
                <a:r>
                  <a:rPr lang="en-US" dirty="0" smtClean="0"/>
                  <a:t>10)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&amp;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11)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12)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&amp; 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13)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5181600"/>
              </a:xfrm>
              <a:blipFill rotWithShape="1">
                <a:blip r:embed="rId2"/>
                <a:stretch>
                  <a:fillRect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Triangle 3"/>
          <p:cNvSpPr/>
          <p:nvPr/>
        </p:nvSpPr>
        <p:spPr>
          <a:xfrm>
            <a:off x="2057400" y="1828800"/>
            <a:ext cx="1676400" cy="3810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57400" y="2133600"/>
            <a:ext cx="762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20193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2133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90800" y="2133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519881" y="18669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590800" y="19050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667000" y="19050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Isosceles Triangle 17"/>
          <p:cNvSpPr/>
          <p:nvPr/>
        </p:nvSpPr>
        <p:spPr>
          <a:xfrm>
            <a:off x="4800600" y="1828800"/>
            <a:ext cx="533400" cy="45982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067300" y="22098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199458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05400" y="19812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>
            <a:off x="4800600" y="2207172"/>
            <a:ext cx="152400" cy="1550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/>
          <p:cNvSpPr/>
          <p:nvPr/>
        </p:nvSpPr>
        <p:spPr>
          <a:xfrm flipH="1">
            <a:off x="5181600" y="2209800"/>
            <a:ext cx="152400" cy="1550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8087484">
            <a:off x="4985495" y="1827484"/>
            <a:ext cx="152400" cy="1550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2095500" y="2659380"/>
            <a:ext cx="13335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433119" y="2705100"/>
            <a:ext cx="157681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913179" y="2705100"/>
            <a:ext cx="157681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 rot="11707279">
            <a:off x="4654931" y="2725626"/>
            <a:ext cx="1333500" cy="228600"/>
          </a:xfrm>
          <a:prstGeom prst="triangle">
            <a:avLst>
              <a:gd name="adj" fmla="val 717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4800600" y="275463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81600" y="28194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57800" y="28194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061695" y="2602230"/>
            <a:ext cx="43705" cy="102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137895" y="2640330"/>
            <a:ext cx="43705" cy="102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214095" y="2667000"/>
            <a:ext cx="43705" cy="102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ight Triangle 40"/>
          <p:cNvSpPr/>
          <p:nvPr/>
        </p:nvSpPr>
        <p:spPr>
          <a:xfrm>
            <a:off x="2074979" y="3048000"/>
            <a:ext cx="1125421" cy="4572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074979" y="3429000"/>
            <a:ext cx="762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1998779" y="33147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532179" y="3429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608379" y="3429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372762" y="31242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2443681" y="31623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519881" y="3162300"/>
            <a:ext cx="70919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Isosceles Triangle 48"/>
          <p:cNvSpPr/>
          <p:nvPr/>
        </p:nvSpPr>
        <p:spPr>
          <a:xfrm>
            <a:off x="4480560" y="3113164"/>
            <a:ext cx="472440" cy="4072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>
            <a:off x="4495800" y="3251885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4724400" y="32385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3032760" y="2312908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110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760" y="2312908"/>
                <a:ext cx="685800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803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Curved Connector 53"/>
          <p:cNvCxnSpPr/>
          <p:nvPr/>
        </p:nvCxnSpPr>
        <p:spPr>
          <a:xfrm rot="10800000" flipV="1">
            <a:off x="2762250" y="2438399"/>
            <a:ext cx="400051" cy="25336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5029200" y="2977634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70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977634"/>
                <a:ext cx="685800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708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Curved Connector 58"/>
          <p:cNvCxnSpPr>
            <a:stCxn id="58" idx="1"/>
          </p:cNvCxnSpPr>
          <p:nvPr/>
        </p:nvCxnSpPr>
        <p:spPr>
          <a:xfrm rot="10800000" flipV="1">
            <a:off x="4678680" y="3162300"/>
            <a:ext cx="350520" cy="76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5619750" y="2253733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120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750" y="2253733"/>
                <a:ext cx="68580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8036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Curved Connector 63"/>
          <p:cNvCxnSpPr/>
          <p:nvPr/>
        </p:nvCxnSpPr>
        <p:spPr>
          <a:xfrm rot="10800000" flipV="1">
            <a:off x="5067300" y="2379224"/>
            <a:ext cx="681992" cy="4401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913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4-1 &amp; 4-2 Worksheet Check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2296" indent="0">
                  <a:buNone/>
                </a:pPr>
                <a:r>
                  <a:rPr lang="en-US" dirty="0" smtClean="0"/>
                  <a:t>14) 61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15) 20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16) 55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17) 112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18) 112 - </a:t>
                </a:r>
                <a:r>
                  <a:rPr lang="en-US" i="1" dirty="0" smtClean="0"/>
                  <a:t>m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/>
                  <a:t>  (*this is different than 9A saw!)</a:t>
                </a:r>
              </a:p>
              <a:p>
                <a:pPr marL="82296" indent="0">
                  <a:buNone/>
                </a:pPr>
                <a:r>
                  <a:rPr lang="en-US" dirty="0" smtClean="0"/>
                  <a:t>19) 112 -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n-US" dirty="0" smtClean="0"/>
              </a:p>
              <a:p>
                <a:pPr marL="82296" indent="0">
                  <a:buNone/>
                </a:pPr>
                <a:r>
                  <a:rPr lang="en-US" dirty="0" smtClean="0"/>
                  <a:t>20)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E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=81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D</m:t>
                    </m:r>
                    <m:r>
                      <a:rPr lang="en-US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27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  <a:ea typeface="Cambria Math"/>
                      </a:rPr>
                      <m:t>F</m:t>
                    </m:r>
                    <m:r>
                      <a:rPr lang="en-US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0" i="0" smtClean="0">
                        <a:latin typeface="Cambria Math"/>
                        <a:ea typeface="Cambria Math"/>
                      </a:rPr>
                      <m:t>72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76"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746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7593686" y="4434981"/>
            <a:ext cx="1447800" cy="384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007192" y="3507353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635592" y="3506720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479386" y="3485929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107786" y="3485296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076951" y="4433626"/>
            <a:ext cx="1378861" cy="3392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239000" y="3485297"/>
            <a:ext cx="433625" cy="4918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890974" y="3518637"/>
            <a:ext cx="433625" cy="4918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419600" y="4419600"/>
            <a:ext cx="1479110" cy="3392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010400" y="3524060"/>
            <a:ext cx="463613" cy="4918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632386" y="3524061"/>
            <a:ext cx="463613" cy="4918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620000" y="4038600"/>
            <a:ext cx="1447800" cy="384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981700" y="4038600"/>
            <a:ext cx="1485900" cy="33920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388290" y="4038600"/>
            <a:ext cx="1479110" cy="3392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67600" y="3505833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096000" y="3505200"/>
            <a:ext cx="228600" cy="491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505200"/>
            <a:ext cx="228600" cy="4918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867400" y="3505202"/>
            <a:ext cx="228600" cy="4918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010400" y="3505200"/>
            <a:ext cx="228600" cy="4918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38800" y="3505200"/>
            <a:ext cx="228600" cy="4918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§4-3 Exploring Congruent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2514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Congruent means “having the same shape and size”.</a:t>
            </a:r>
          </a:p>
          <a:p>
            <a:r>
              <a:rPr lang="en-US" sz="2800" dirty="0" smtClean="0"/>
              <a:t>So what would it take for two triangles to be congruent?</a:t>
            </a:r>
          </a:p>
          <a:p>
            <a:pPr lvl="1"/>
            <a:r>
              <a:rPr lang="en-US" sz="2400" dirty="0" smtClean="0"/>
              <a:t>All the angles are congruent.</a:t>
            </a:r>
          </a:p>
          <a:p>
            <a:pPr lvl="1"/>
            <a:r>
              <a:rPr lang="en-US" sz="2400" dirty="0" smtClean="0"/>
              <a:t>All the sides are congruent.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1117349" y="4804261"/>
            <a:ext cx="1524000" cy="1313793"/>
          </a:xfrm>
          <a:prstGeom prst="triangle">
            <a:avLst>
              <a:gd name="adj" fmla="val 7079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2411127">
            <a:off x="2918291" y="4714442"/>
            <a:ext cx="1524000" cy="1313793"/>
          </a:xfrm>
          <a:prstGeom prst="triangle">
            <a:avLst>
              <a:gd name="adj" fmla="val 7079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88749" y="5882729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031749" y="4466213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5955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362200" y="514273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244509" y="4800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64390" y="6336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343400" y="3518637"/>
                <a:ext cx="4953002" cy="1385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𝐴𝐵𝐶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≅∆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𝐷𝐸𝐹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⇔</m:t>
                      </m:r>
                    </m:oMath>
                  </m:oMathPara>
                </a14:m>
                <a:endParaRPr lang="en-US" sz="2800" b="0" i="1" dirty="0" smtClean="0"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𝐷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𝐵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800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𝐸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  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𝐶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800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𝐹</m:t>
                    </m:r>
                  </m:oMath>
                </a14:m>
                <a:r>
                  <a:rPr lang="en-US" sz="2800" dirty="0" smtClean="0"/>
                  <a:t>,</a:t>
                </a:r>
              </a:p>
              <a:p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𝐷𝐸</m:t>
                        </m:r>
                      </m:e>
                    </m:acc>
                  </m:oMath>
                </a14:m>
                <a:r>
                  <a:rPr lang="en-US" sz="2800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𝐸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𝐹</m:t>
                        </m:r>
                      </m:e>
                    </m:acc>
                  </m:oMath>
                </a14:m>
                <a:r>
                  <a:rPr lang="en-US" sz="2800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𝐷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𝐹</m:t>
                        </m:r>
                      </m:e>
                    </m:acc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518637"/>
                <a:ext cx="4953002" cy="1385892"/>
              </a:xfrm>
              <a:prstGeom prst="rect">
                <a:avLst/>
              </a:prstGeom>
              <a:blipFill rotWithShape="1">
                <a:blip r:embed="rId2"/>
                <a:stretch>
                  <a:fillRect r="-616" b="-10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572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5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0" grpId="0" animBg="1"/>
      <p:bldP spid="30" grpId="1" animBg="1"/>
      <p:bldP spid="31" grpId="0" animBg="1"/>
      <p:bldP spid="31" grpId="1" animBg="1"/>
      <p:bldP spid="28" grpId="0" animBg="1"/>
      <p:bldP spid="28" grpId="1" animBg="1"/>
      <p:bldP spid="29" grpId="0" animBg="1"/>
      <p:bldP spid="29" grpId="1" animBg="1"/>
      <p:bldP spid="27" grpId="0" animBg="1"/>
      <p:bldP spid="27" grpId="1" animBg="1"/>
      <p:bldP spid="26" grpId="0" animBg="1"/>
      <p:bldP spid="26" grpId="1" animBg="1"/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22" grpId="0" animBg="1"/>
      <p:bldP spid="22" grpId="1" animBg="1"/>
      <p:bldP spid="21" grpId="0" animBg="1"/>
      <p:bldP spid="21" grpId="1" animBg="1"/>
      <p:bldP spid="20" grpId="0" animBg="1"/>
      <p:bldP spid="20" grpId="1" animBg="1"/>
      <p:bldP spid="19" grpId="0" animBg="1"/>
      <p:bldP spid="19" grpId="1" animBg="1"/>
      <p:bldP spid="18" grpId="0" animBg="1"/>
      <p:bldP spid="18" grpId="1" animBg="1"/>
      <p:bldP spid="17" grpId="0" animBg="1"/>
      <p:bldP spid="17" grpId="1" animBg="1"/>
      <p:bldP spid="16" grpId="0" animBg="1"/>
      <p:bldP spid="16" grpId="1" animBg="1"/>
      <p:bldP spid="15" grpId="0" animBg="1"/>
      <p:bldP spid="15" grpId="1" animBg="1"/>
      <p:bldP spid="14" grpId="0" animBg="1"/>
      <p:bldP spid="14" grpId="1" animBg="1"/>
      <p:bldP spid="13" grpId="0" animBg="1"/>
      <p:bldP spid="13" grpId="1" animBg="1"/>
      <p:bldP spid="3" grpId="0" build="p"/>
      <p:bldP spid="4" grpId="0" animBg="1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§4-3 Exploring Congruent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067800" cy="21336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 smtClean="0"/>
              <a:t>Theorem: </a:t>
            </a:r>
            <a:br>
              <a:rPr lang="en-US" dirty="0" smtClean="0"/>
            </a:br>
            <a:r>
              <a:rPr lang="en-US" sz="2200" dirty="0" smtClean="0"/>
              <a:t>(CPCTC – Corresponding Parts of Congruent Triangles are Congruent)</a:t>
            </a:r>
          </a:p>
          <a:p>
            <a:pPr marL="82296" indent="0">
              <a:buNone/>
            </a:pPr>
            <a:r>
              <a:rPr lang="en-US" dirty="0" smtClean="0"/>
              <a:t>Two triangles are congruent if and only if their corresponding parts are congruent.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43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§4-3 Exploring Congruent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685800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𝑇𝑈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𝑅𝑆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𝑅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𝑈𝑅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𝑈𝑆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𝑇𝑅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𝑇𝑆</m:t>
                        </m:r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𝑇𝑈𝑅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𝑇𝑈𝑆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685800"/>
              </a:xfrm>
              <a:blipFill rotWithShape="1">
                <a:blip r:embed="rId2"/>
                <a:stretch>
                  <a:fillRect t="-13393" b="-1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Triangle 3"/>
          <p:cNvSpPr/>
          <p:nvPr/>
        </p:nvSpPr>
        <p:spPr>
          <a:xfrm>
            <a:off x="4419600" y="2209800"/>
            <a:ext cx="3200400" cy="16764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/>
          <p:cNvSpPr/>
          <p:nvPr/>
        </p:nvSpPr>
        <p:spPr>
          <a:xfrm flipH="1">
            <a:off x="1219200" y="2209800"/>
            <a:ext cx="3200400" cy="16764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343400" y="18288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3886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U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3886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7583409" y="3751152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43434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Plan for Proof: Show all three pairs of angles and all three pairs of sides are congruent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352800" y="4648200"/>
            <a:ext cx="1714500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05500" y="4684157"/>
            <a:ext cx="1714500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551054" y="4744998"/>
                <a:ext cx="11352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i="1" dirty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1054" y="4744998"/>
                <a:ext cx="113524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3224642" y="5181600"/>
                <a:ext cx="17283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𝑇𝑈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i="1" dirty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𝑇𝑈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4642" y="5181600"/>
                <a:ext cx="172835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3200400" y="5955268"/>
                <a:ext cx="17261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𝑅𝑇𝑈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r>
                        <a:rPr lang="en-US" i="1" dirty="0">
                          <a:latin typeface="Cambria Math"/>
                          <a:ea typeface="Cambria Math"/>
                        </a:rPr>
                        <m:t>∠</m:t>
                      </m:r>
                      <m:r>
                        <a:rPr lang="en-US" b="0" i="1" dirty="0" smtClean="0">
                          <a:latin typeface="Cambria Math"/>
                          <a:ea typeface="Cambria Math"/>
                        </a:rPr>
                        <m:t>𝑆𝑇𝑈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5955268"/>
                <a:ext cx="172611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046729" y="5105400"/>
                <a:ext cx="4010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6729" y="5105400"/>
                <a:ext cx="40107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17" idx="3"/>
            <a:endCxn id="20" idx="1"/>
          </p:cNvCxnSpPr>
          <p:nvPr/>
        </p:nvCxnSpPr>
        <p:spPr>
          <a:xfrm flipV="1">
            <a:off x="1447800" y="5287923"/>
            <a:ext cx="539207" cy="21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1987007" y="5103257"/>
                <a:ext cx="8699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ea typeface="Cambria Math"/>
                  </a:rPr>
                  <a:t>4 rt.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007" y="5103257"/>
                <a:ext cx="869918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6294" t="-8197" r="-489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>
            <a:stCxn id="20" idx="3"/>
            <a:endCxn id="15" idx="1"/>
          </p:cNvCxnSpPr>
          <p:nvPr/>
        </p:nvCxnSpPr>
        <p:spPr>
          <a:xfrm>
            <a:off x="2856925" y="5287923"/>
            <a:ext cx="367717" cy="78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2"/>
            <a:endCxn id="16" idx="0"/>
          </p:cNvCxnSpPr>
          <p:nvPr/>
        </p:nvCxnSpPr>
        <p:spPr>
          <a:xfrm flipH="1">
            <a:off x="4063457" y="5550932"/>
            <a:ext cx="25364" cy="40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1333500" y="4744998"/>
                <a:ext cx="1485900" cy="369332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⊥</m:t>
                    </m:r>
                    <m:r>
                      <a:rPr lang="en-US" dirty="0" smtClean="0"/>
                      <m:t>⇒</m:t>
                    </m:r>
                    <m:r>
                      <a:rPr lang="en-US" b="0" i="0" dirty="0" smtClean="0">
                        <a:latin typeface="Cambria Math"/>
                      </a:rPr>
                      <m:t>4 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/>
                      </a:rPr>
                      <m:t>rt</m:t>
                    </m:r>
                    <m:r>
                      <a:rPr lang="en-US" b="0" i="0" dirty="0" smtClean="0">
                        <a:latin typeface="Cambria Math"/>
                      </a:rPr>
                      <m:t> 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0" y="4744998"/>
                <a:ext cx="1485900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2823"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2209800" y="5474732"/>
                <a:ext cx="1447800" cy="369332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Rt.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5474732"/>
                <a:ext cx="1447800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2905" t="-4615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147252" y="5562600"/>
                <a:ext cx="1447800" cy="36933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3rd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Th.</a:t>
                </a:r>
                <a:endParaRPr lang="en-US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252" y="5562600"/>
                <a:ext cx="1447800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2479" t="-4688" b="-2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6324600" y="4756378"/>
                <a:ext cx="1148070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𝑈𝑅</m:t>
                          </m:r>
                        </m:e>
                      </m:acc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𝑈𝑆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756378"/>
                <a:ext cx="1148070" cy="3699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6345438" y="5102680"/>
                <a:ext cx="1106393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𝑇𝑅</m:t>
                          </m:r>
                        </m:e>
                      </m:acc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𝑇𝑆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5438" y="5102680"/>
                <a:ext cx="1106393" cy="3699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6497838" y="5568145"/>
                <a:ext cx="11522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𝑈</m:t>
                          </m:r>
                        </m:e>
                      </m:acc>
                      <m:r>
                        <a:rPr lang="en-US" i="1">
                          <a:latin typeface="Cambria Math"/>
                          <a:ea typeface="Cambria Math"/>
                        </a:rPr>
                        <m:t>≅</m:t>
                      </m:r>
                      <m:acc>
                        <m:accPr>
                          <m:chr m:val="̅"/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𝑈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838" y="5568145"/>
                <a:ext cx="1152239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6840459" y="5844064"/>
            <a:ext cx="123674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(Reflexive)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358090" y="4756955"/>
            <a:ext cx="5905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(G)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335759" y="5114330"/>
            <a:ext cx="5905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(G)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575877" y="4706303"/>
            <a:ext cx="5905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(G)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57250" y="5383768"/>
            <a:ext cx="5905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35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§4-3 Exploring Congruent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1435608" y="1447800"/>
                <a:ext cx="7498080" cy="685800"/>
              </a:xfrm>
              <a:prstGeom prst="rect">
                <a:avLst/>
              </a:prstGeom>
            </p:spPr>
            <p:txBody>
              <a:bodyPr>
                <a:normAutofit fontScale="62500" lnSpcReduction="20000"/>
              </a:bodyPr>
              <a:lstStyle>
                <a:lvl1pPr marL="365760" indent="-283464" algn="l" rtl="0" eaLnBrk="1" latinLnBrk="0" hangingPunct="1">
                  <a:lnSpc>
                    <a:spcPct val="100000"/>
                  </a:lnSpc>
                  <a:spcBef>
                    <a:spcPts val="6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37744" algn="l" rtl="0" eaLnBrk="1" latinLnBrk="0" hangingPunct="1">
                  <a:lnSpc>
                    <a:spcPct val="100000"/>
                  </a:lnSpc>
                  <a:spcBef>
                    <a:spcPts val="550"/>
                  </a:spcBef>
                  <a:buClr>
                    <a:schemeClr val="accent1"/>
                  </a:buClr>
                  <a:buFont typeface="Verdana"/>
                  <a:buChar char="◦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86968" indent="-22860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Wingdings 2"/>
                  <a:buChar char="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173736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3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98448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4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0876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5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71907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920240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30552" indent="-182880" algn="l" rtl="0" eaLnBrk="1" latinLnBrk="0" hangingPunct="1">
                  <a:lnSpc>
                    <a:spcPct val="100000"/>
                  </a:lnSpc>
                  <a:spcBef>
                    <a:spcPct val="20000"/>
                  </a:spcBef>
                  <a:buClr>
                    <a:schemeClr val="accent6"/>
                  </a:buClr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</a:rPr>
                          <m:t>𝑇𝑈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𝑅𝑆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𝑅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</a:rPr>
                          <m:t>𝑈𝑅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𝑈𝑆</m:t>
                        </m:r>
                      </m:e>
                    </m:acc>
                    <m:r>
                      <a:rPr lang="en-US" i="1" smtClean="0">
                        <a:latin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</a:rPr>
                          <m:t>𝑇𝑅</m:t>
                        </m:r>
                      </m:e>
                    </m:acc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𝑇𝑆</m:t>
                        </m:r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𝑇𝑈𝑅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𝑇𝑈𝑆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608" y="1447800"/>
                <a:ext cx="7498080" cy="685800"/>
              </a:xfrm>
              <a:prstGeom prst="rect">
                <a:avLst/>
              </a:prstGeom>
              <a:blipFill rotWithShape="1">
                <a:blip r:embed="rId2"/>
                <a:stretch>
                  <a:fillRect t="-13393" b="-1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Triangle 4"/>
          <p:cNvSpPr/>
          <p:nvPr/>
        </p:nvSpPr>
        <p:spPr>
          <a:xfrm>
            <a:off x="7566305" y="1682234"/>
            <a:ext cx="1018309" cy="5334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 flipH="1">
            <a:off x="6542802" y="1682234"/>
            <a:ext cx="1018309" cy="5334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7488580" y="1357930"/>
            <a:ext cx="15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457200" y="2215634"/>
            <a:ext cx="218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U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310737" y="2030968"/>
            <a:ext cx="218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8584614" y="2030968"/>
            <a:ext cx="218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99854468"/>
                  </p:ext>
                </p:extLst>
              </p:nvPr>
            </p:nvGraphicFramePr>
            <p:xfrm>
              <a:off x="1979459" y="2971800"/>
              <a:ext cx="6823364" cy="31355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73541"/>
                    <a:gridCol w="384982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</a:rPr>
                                    <m:t>𝑇𝑈</m:t>
                                  </m:r>
                                </m:e>
                              </m:acc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⊥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  <m:t>𝑅𝑆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r>
                                <a:rPr lang="en-US" i="1" dirty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oMath>
                          </a14:m>
                          <a:r>
                            <a:rPr lang="en-US" dirty="0" smtClean="0"/>
                            <a:t>,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</a:rPr>
                                    <m:t>𝑈𝑅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  <m:t>𝑈𝑆</m:t>
                                  </m:r>
                                </m:e>
                              </m:acc>
                              <m:r>
                                <a:rPr lang="en-US" i="1" smtClean="0">
                                  <a:latin typeface="Cambria Math"/>
                                </a:rPr>
                                <m:t>, 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</a:rPr>
                                    <m:t>𝑇𝑅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  <m:t>𝑇𝑆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𝑇𝑈𝑅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&amp; </m:t>
                              </m:r>
                              <m:r>
                                <a:rPr lang="en-US" i="1" dirty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𝑇𝑈𝑆</m:t>
                              </m:r>
                            </m:oMath>
                          </a14:m>
                          <a:r>
                            <a:rPr lang="en-US" dirty="0" smtClean="0"/>
                            <a:t> are rt.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baseline="0" dirty="0" smtClean="0"/>
                            <a:t>s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2) </a:t>
                          </a:r>
                          <a:r>
                            <a:rPr lang="en-US" dirty="0" smtClean="0"/>
                            <a:t>If lines are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⊥</m:t>
                              </m:r>
                              <m:r>
                                <a:rPr lang="en-US" dirty="0" smtClean="0">
                                  <a:latin typeface="Cambria Math"/>
                                </a:rPr>
                                <m:t>⇒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/>
                                </a:rPr>
                                <m:t>they</m:t>
                              </m:r>
                              <m:r>
                                <a:rPr lang="en-US" b="0" i="0" dirty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/>
                                </a:rPr>
                                <m:t>form</m:t>
                              </m:r>
                              <m:r>
                                <a:rPr lang="en-US" b="0" i="0" dirty="0" smtClean="0">
                                  <a:latin typeface="Cambria Math"/>
                                </a:rPr>
                                <m:t> 4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/>
                                </a:rPr>
                                <m:t>rt</m:t>
                              </m:r>
                              <m:r>
                                <a:rPr lang="en-US" b="0" i="0" dirty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𝑇𝑈𝑅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r>
                                <a:rPr lang="en-US" i="1" dirty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𝑇𝑈𝑆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Right Angle Theorem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𝑅𝑇𝑈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r>
                                <a:rPr lang="en-US" i="1" dirty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𝑆𝑇𝑈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3</a:t>
                          </a:r>
                          <a:r>
                            <a:rPr lang="en-US" baseline="30000" dirty="0" smtClean="0"/>
                            <a:t>rd</a:t>
                          </a:r>
                          <a:r>
                            <a:rPr lang="en-US" dirty="0" smtClean="0"/>
                            <a:t> Angles Theorem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𝑇𝑈</m:t>
                                  </m:r>
                                </m:e>
                              </m:acc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𝑇𝑈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Reflexive Prop.</a:t>
                          </a:r>
                          <a:r>
                            <a:rPr lang="en-US" baseline="0" dirty="0" smtClean="0"/>
                            <a:t> of Segment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6)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𝑇𝑈𝑅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≅∆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𝑇𝑈𝑆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If corresponding</a:t>
                          </a:r>
                          <a:r>
                            <a:rPr lang="en-US" baseline="0" dirty="0" smtClean="0"/>
                            <a:t> parts are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then </a:t>
                          </a:r>
                          <a:br>
                            <a:rPr lang="en-US" dirty="0" smtClean="0"/>
                          </a:br>
                          <a:r>
                            <a:rPr lang="en-US" dirty="0" smtClean="0"/>
                            <a:t>    2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oMath>
                          </a14:m>
                          <a:r>
                            <a:rPr lang="en-US" dirty="0" smtClean="0"/>
                            <a:t>s are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99854468"/>
                  </p:ext>
                </p:extLst>
              </p:nvPr>
            </p:nvGraphicFramePr>
            <p:xfrm>
              <a:off x="1979459" y="2971800"/>
              <a:ext cx="6823364" cy="31355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73541"/>
                    <a:gridCol w="384982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12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62857" r="-129508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280328" r="-129508" b="-4967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7496" t="-280328" r="-158" b="-49672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386667" r="-129508" b="-40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Right Angle Theorem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478689" r="-129508" b="-2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3</a:t>
                          </a:r>
                          <a:r>
                            <a:rPr lang="en-US" baseline="30000" dirty="0" smtClean="0"/>
                            <a:t>rd</a:t>
                          </a:r>
                          <a:r>
                            <a:rPr lang="en-US" dirty="0" smtClean="0"/>
                            <a:t> Angles Theorem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578689" r="-129508" b="-1983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7496" t="-578689" r="-158" b="-198361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205" t="-394286" r="-129508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7496" t="-394286" r="-158" b="-1523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497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§4-3 Exploring Congruent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Congruence of Triangles is Symmetric, Reflexive and Transitive</a:t>
                </a:r>
              </a:p>
              <a:p>
                <a:r>
                  <a:rPr lang="en-US" dirty="0" smtClean="0"/>
                  <a:t>Symmetric Property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dirty="0" smtClean="0"/>
                  <a:t>s: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⇒∆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r>
                  <a:rPr lang="en-US" dirty="0" smtClean="0"/>
                  <a:t>Reflexive</a:t>
                </a:r>
                <a:r>
                  <a:rPr lang="en-US" dirty="0"/>
                  <a:t> Property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dirty="0" smtClean="0"/>
                  <a:t>s: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r>
                  <a:rPr lang="en-US" dirty="0" smtClean="0"/>
                  <a:t> exists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⇒∆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endParaRPr lang="en-US" dirty="0" smtClean="0">
                  <a:ea typeface="Cambria Math"/>
                </a:endParaRPr>
              </a:p>
              <a:p>
                <a:r>
                  <a:rPr lang="en-US" dirty="0" smtClean="0">
                    <a:ea typeface="Cambria Math"/>
                  </a:rPr>
                  <a:t>Transitive</a:t>
                </a:r>
                <a:r>
                  <a:rPr lang="en-US" dirty="0"/>
                  <a:t> Property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≅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dirty="0" smtClean="0"/>
                  <a:t>s</a:t>
                </a:r>
                <a:r>
                  <a:rPr lang="en-US" dirty="0" smtClean="0">
                    <a:ea typeface="Cambria Math"/>
                  </a:rPr>
                  <a:t>: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𝐷𝐸𝐹</m:t>
                    </m:r>
                  </m:oMath>
                </a14:m>
                <a:r>
                  <a:rPr lang="en-US" dirty="0" smtClean="0">
                    <a:ea typeface="Cambria Math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𝐷𝐸𝐹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𝐺𝐻𝐼</m:t>
                    </m:r>
                  </m:oMath>
                </a14:m>
                <a:r>
                  <a:rPr lang="en-US" b="0" i="1" dirty="0" smtClean="0">
                    <a:latin typeface="Cambria Math"/>
                    <a:ea typeface="Cambria Math"/>
                  </a:rPr>
                  <a:t/>
                </a:r>
                <a:br>
                  <a:rPr lang="en-US" b="0" i="1" dirty="0" smtClean="0">
                    <a:latin typeface="Cambria Math"/>
                    <a:ea typeface="Cambria Math"/>
                  </a:rPr>
                </a:br>
                <a:r>
                  <a:rPr lang="en-US" b="0" i="1" dirty="0" smtClean="0">
                    <a:latin typeface="Cambria Math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⇒∆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𝐴𝐵𝐶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≅∆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𝐺𝐻𝐼</m:t>
                    </m:r>
                  </m:oMath>
                </a14:m>
                <a:endParaRPr lang="en-US" dirty="0">
                  <a:ea typeface="Cambria Math"/>
                </a:endParaRP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p. 199-200 </a:t>
            </a:r>
            <a:endParaRPr lang="en-US" sz="3600" dirty="0" smtClean="0"/>
          </a:p>
          <a:p>
            <a:pPr marL="82296" indent="0">
              <a:buNone/>
            </a:pPr>
            <a:r>
              <a:rPr lang="en-US" sz="3600" dirty="0" smtClean="0"/>
              <a:t>#</a:t>
            </a:r>
            <a:r>
              <a:rPr lang="en-US" sz="3600" dirty="0"/>
              <a:t>9, 10, 12, 24, 27-29all, 30-34even</a:t>
            </a:r>
          </a:p>
          <a:p>
            <a:endParaRPr lang="en-US" sz="3600" dirty="0"/>
          </a:p>
        </p:txBody>
      </p:sp>
      <p:pic>
        <p:nvPicPr>
          <p:cNvPr id="1028" name="Picture 4" descr="C:\Users\Dria\AppData\Local\Microsoft\Windows\Temporary Internet Files\Content.IE5\9VEHLZD6\MC90039078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8600"/>
            <a:ext cx="1797710" cy="1709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ria\AppData\Local\Microsoft\Windows\Temporary Internet Files\Content.IE5\60XSNQGQ\MP90044248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648200"/>
            <a:ext cx="27432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73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341</TotalTime>
  <Words>617</Words>
  <Application>Microsoft Office PowerPoint</Application>
  <PresentationFormat>On-screen Show (4:3)</PresentationFormat>
  <Paragraphs>104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Tuesday, October 16, 2012</vt:lpstr>
      <vt:lpstr>4-1 &amp; 4-2 Worksheet Check</vt:lpstr>
      <vt:lpstr>4-1 &amp; 4-2 Worksheet Check</vt:lpstr>
      <vt:lpstr>§4-3 Exploring Congruent Triangles</vt:lpstr>
      <vt:lpstr>§4-3 Exploring Congruent Triangles</vt:lpstr>
      <vt:lpstr>§4-3 Exploring Congruent Triangles</vt:lpstr>
      <vt:lpstr>§4-3 Exploring Congruent Triangles</vt:lpstr>
      <vt:lpstr>§4-3 Exploring Congruent Triangles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October 16, 2012</dc:title>
  <dc:creator>Dria</dc:creator>
  <cp:lastModifiedBy>Dria</cp:lastModifiedBy>
  <cp:revision>8</cp:revision>
  <dcterms:created xsi:type="dcterms:W3CDTF">2012-10-16T14:32:11Z</dcterms:created>
  <dcterms:modified xsi:type="dcterms:W3CDTF">2012-10-16T20:14:01Z</dcterms:modified>
</cp:coreProperties>
</file>